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sldIdLst>
    <p:sldId id="286" r:id="rId2"/>
    <p:sldId id="287" r:id="rId3"/>
    <p:sldId id="319" r:id="rId4"/>
    <p:sldId id="322" r:id="rId5"/>
    <p:sldId id="316" r:id="rId6"/>
    <p:sldId id="317" r:id="rId7"/>
    <p:sldId id="318" r:id="rId8"/>
    <p:sldId id="320" r:id="rId9"/>
    <p:sldId id="321" r:id="rId10"/>
    <p:sldId id="288" r:id="rId11"/>
    <p:sldId id="323" r:id="rId12"/>
    <p:sldId id="307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738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350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96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51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9587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272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0118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070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707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49100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9912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4124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5956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4158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7076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404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F6C4C-6385-4056-A5E1-A08F895959DC}" type="datetimeFigureOut">
              <a:rPr lang="es-CO" smtClean="0"/>
              <a:t>7/10/2025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6EF55C2-2918-47E1-8E71-3866F1A4FBB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751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B497D6B-9426-A225-802C-4EBBE12D4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0273" y="1468073"/>
            <a:ext cx="7013195" cy="468944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S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 DE GESTION DE LA SEGURIDAD Y SALUD EN EL TRABAJO  SG-SST </a:t>
            </a:r>
          </a:p>
          <a:p>
            <a:endParaRPr lang="es-ES" sz="3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 5S (Programa 5S) . </a:t>
            </a:r>
          </a:p>
          <a:p>
            <a:endParaRPr lang="es-ES" sz="3200" dirty="0"/>
          </a:p>
          <a:p>
            <a:endParaRPr lang="es-ES" sz="3200" dirty="0"/>
          </a:p>
          <a:p>
            <a:endParaRPr lang="es-CO" sz="32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3CDD3A6-F90D-FD75-36D4-524E7B775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21" y="514925"/>
            <a:ext cx="2771618" cy="67627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3632C04-6969-926F-A187-B751AC939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21" y="2441197"/>
            <a:ext cx="3326861" cy="265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2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53101-C5FC-F353-4E3D-1EFFCF89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400" y="1870744"/>
            <a:ext cx="3854528" cy="4244830"/>
          </a:xfrm>
        </p:spPr>
        <p:txBody>
          <a:bodyPr>
            <a:normAutofit fontScale="90000"/>
          </a:bodyPr>
          <a:lstStyle/>
          <a:p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b="1" dirty="0"/>
              <a:t>¿</a:t>
            </a:r>
            <a:r>
              <a:rPr lang="es-CO" sz="4400" b="1" dirty="0"/>
              <a:t>Qué es la metodología 5s y cómo aplicarla en su empresa?</a:t>
            </a:r>
            <a:br>
              <a:rPr lang="es-CO" sz="4400" dirty="0"/>
            </a:br>
            <a:br>
              <a:rPr lang="es-E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CO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82F1BD-031F-98AB-1A01-57C0F152F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6701" y="1127052"/>
            <a:ext cx="4725864" cy="5047245"/>
          </a:xfrm>
        </p:spPr>
        <p:txBody>
          <a:bodyPr>
            <a:noAutofit/>
          </a:bodyPr>
          <a:lstStyle/>
          <a:p>
            <a:pPr algn="just"/>
            <a:r>
              <a:rPr lang="es-CO" sz="2400" dirty="0"/>
              <a:t>Es una técnica para organizar y limpiar el espacio de trabajo en busca de una mayor eficiencia y efectividad. </a:t>
            </a:r>
          </a:p>
          <a:p>
            <a:pPr algn="just"/>
            <a:r>
              <a:rPr lang="es-CO" sz="2400" dirty="0"/>
              <a:t>De origen japonés, predica identificar los artículos más utilizados para separarlos de los menos importantes, clasificándolos de forma que se optimice la productividad</a:t>
            </a:r>
            <a:endParaRPr lang="es-CO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FD0E61-9E72-42A4-B015-580E3F139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080" y="5891920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EA011-F8EF-04FC-4843-BBB855BFF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7C508883-05D4-BF58-9A3C-A8639F10A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85" y="1498603"/>
            <a:ext cx="3911077" cy="3115342"/>
          </a:xfrm>
        </p:spPr>
        <p:txBody>
          <a:bodyPr>
            <a:noAutofit/>
          </a:bodyPr>
          <a:lstStyle/>
          <a:p>
            <a:pPr algn="ctr"/>
            <a:r>
              <a:rPr lang="es-ES" sz="6000" dirty="0"/>
              <a:t>¿Cómo surgió el Programa?</a:t>
            </a:r>
            <a:endParaRPr lang="es-CO" sz="6000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1A8B4897-747C-5D32-ED95-C979AC66B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6007" y="998290"/>
            <a:ext cx="4957894" cy="52766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3600" dirty="0"/>
              <a:t>Fue creado en la década de 1970 por Toyota Motor Company en Japón para reducir el desperdicio, las ineficiencias y permitir el sistema de fabricación “Just in Time”.</a:t>
            </a:r>
          </a:p>
        </p:txBody>
      </p:sp>
    </p:spTree>
    <p:extLst>
      <p:ext uri="{BB962C8B-B14F-4D97-AF65-F5344CB8AC3E}">
        <p14:creationId xmlns:p14="http://schemas.microsoft.com/office/powerpoint/2010/main" val="1293929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89B7B-DA18-DCCE-A8FF-6C92DD110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498604"/>
            <a:ext cx="3978556" cy="3140508"/>
          </a:xfrm>
        </p:spPr>
        <p:txBody>
          <a:bodyPr>
            <a:noAutofit/>
          </a:bodyPr>
          <a:lstStyle/>
          <a:p>
            <a:pPr algn="ctr"/>
            <a:r>
              <a:rPr lang="es-ES" sz="4400" b="1" dirty="0"/>
              <a:t>OBJETIVO DE LA METODOLOGIA 5S </a:t>
            </a:r>
            <a:endParaRPr lang="es-CO" sz="44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8080D0-DCDD-1CF1-DD5F-4C8D34CEE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0172" y="947956"/>
            <a:ext cx="5058562" cy="538573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CO" sz="2800" dirty="0"/>
              <a:t>Mejorar el lugar de trabajo mediante la estandarización de procesos para aumentar la eficiencia, la satisfacción de los empleados y la productividad de la organización.</a:t>
            </a:r>
          </a:p>
          <a:p>
            <a:pPr algn="just"/>
            <a:r>
              <a:rPr lang="es-CO" sz="2800" dirty="0"/>
              <a:t>Desde sus inicios, la metodología de las 5S ha buscado </a:t>
            </a:r>
            <a:r>
              <a:rPr lang="es-CO" sz="2800" b="1" dirty="0"/>
              <a:t>crear la cultura de la disciplina</a:t>
            </a:r>
            <a:r>
              <a:rPr lang="es-CO" sz="2800" dirty="0"/>
              <a:t> para identificar problemas y generar oportunidades de mejora.</a:t>
            </a:r>
          </a:p>
          <a:p>
            <a:pPr algn="just"/>
            <a:r>
              <a:rPr lang="es-CO" sz="2800" dirty="0"/>
              <a:t>Reducir desperdicios, aumentar la seguridad y  mejorar la productividad y la imagen de las empresas). </a:t>
            </a:r>
          </a:p>
          <a:p>
            <a:pPr algn="just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3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2248-1DE4-148F-EE82-0777EB771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B130D8-88CC-CFDB-E984-2B98B1BC1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400" y="1870743"/>
            <a:ext cx="3854528" cy="3640823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CO" sz="4400" b="1" dirty="0"/>
              <a:t>PRINCIPIOS DE LA METODOLOGIA 5S</a:t>
            </a:r>
            <a:b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CO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ACFE07F9-2419-9967-EDFD-138C197F61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9448" y="1222476"/>
            <a:ext cx="4957705" cy="376289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D2368C3-A89C-354B-3911-8FB421F1A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080" y="5891920"/>
            <a:ext cx="2033215" cy="4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26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9E671816-B6B7-766B-8EC4-AF351A78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85" y="1498603"/>
            <a:ext cx="3911077" cy="2905617"/>
          </a:xfrm>
        </p:spPr>
        <p:txBody>
          <a:bodyPr>
            <a:noAutofit/>
          </a:bodyPr>
          <a:lstStyle/>
          <a:p>
            <a:pPr algn="ctr"/>
            <a:r>
              <a:rPr lang="es-ES" sz="6000" dirty="0"/>
              <a:t>¿Que representa cada Pilar?</a:t>
            </a:r>
            <a:endParaRPr lang="es-CO" sz="6000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0AB680EC-15A0-A3B7-3193-3B1C5BC3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0462" y="998290"/>
            <a:ext cx="5088214" cy="5276675"/>
          </a:xfrm>
        </p:spPr>
        <p:txBody>
          <a:bodyPr>
            <a:normAutofit/>
          </a:bodyPr>
          <a:lstStyle/>
          <a:p>
            <a:r>
              <a:rPr lang="es-CO" b="1" dirty="0"/>
              <a:t>SEIRI</a:t>
            </a:r>
            <a:r>
              <a:rPr lang="es-CO" dirty="0"/>
              <a:t>: Separar, clasificar  los artículos usados de los que no se usan y desechar  estos últimos. ( Lo necesario / No necesario).</a:t>
            </a:r>
          </a:p>
          <a:p>
            <a:r>
              <a:rPr lang="es-CO" dirty="0"/>
              <a:t> </a:t>
            </a:r>
            <a:r>
              <a:rPr lang="es-CO" b="1" dirty="0"/>
              <a:t>SEITON</a:t>
            </a:r>
            <a:r>
              <a:rPr lang="es-CO" dirty="0"/>
              <a:t>: Organice los elementos necesarios de una manera lógica, de acuerdo con la frecuencia de uso. </a:t>
            </a:r>
          </a:p>
          <a:p>
            <a:r>
              <a:rPr lang="es-CO" b="1" dirty="0"/>
              <a:t>SEISO</a:t>
            </a:r>
            <a:r>
              <a:rPr lang="es-CO" dirty="0"/>
              <a:t>: Instituir limpieza e inspección diaria para identificar anomalías.</a:t>
            </a:r>
          </a:p>
          <a:p>
            <a:r>
              <a:rPr lang="es-CO" b="1" dirty="0"/>
              <a:t>SEIKETSU</a:t>
            </a:r>
            <a:r>
              <a:rPr lang="es-CO" dirty="0"/>
              <a:t>: Crea controles visuales, procedimientos y formularios para mantener la correcta aplicación de los sentidos anteriores. </a:t>
            </a:r>
          </a:p>
          <a:p>
            <a:r>
              <a:rPr lang="es-CO" b="1" dirty="0"/>
              <a:t>SHITSUKE</a:t>
            </a:r>
            <a:r>
              <a:rPr lang="es-CO" dirty="0"/>
              <a:t>: Desarrollar la disciplina para que todos practiquen los cuatro sentidos como un hábito diario.</a:t>
            </a:r>
          </a:p>
        </p:txBody>
      </p:sp>
    </p:spTree>
    <p:extLst>
      <p:ext uri="{BB962C8B-B14F-4D97-AF65-F5344CB8AC3E}">
        <p14:creationId xmlns:p14="http://schemas.microsoft.com/office/powerpoint/2010/main" val="3298879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824A9-65EC-A8D3-6413-FCC7CF612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124EEB14-6E20-DFE6-F8A2-22FDE1EA1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85" y="1498603"/>
            <a:ext cx="3911077" cy="3115342"/>
          </a:xfrm>
        </p:spPr>
        <p:txBody>
          <a:bodyPr>
            <a:noAutofit/>
          </a:bodyPr>
          <a:lstStyle/>
          <a:p>
            <a:pPr algn="ctr"/>
            <a:r>
              <a:rPr lang="es-ES" sz="6000" dirty="0"/>
              <a:t>¿Cual es el Propósito de las 5s?</a:t>
            </a:r>
            <a:endParaRPr lang="es-CO" sz="6000" dirty="0"/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EA4653A8-14E0-9694-B91A-2D7090EDA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6007" y="998290"/>
            <a:ext cx="4957894" cy="5276675"/>
          </a:xfrm>
        </p:spPr>
        <p:txBody>
          <a:bodyPr>
            <a:normAutofit/>
          </a:bodyPr>
          <a:lstStyle/>
          <a:p>
            <a:r>
              <a:rPr lang="es-CO" sz="2800" dirty="0"/>
              <a:t>Estandarizar procesos</a:t>
            </a:r>
          </a:p>
          <a:p>
            <a:r>
              <a:rPr lang="es-CO" sz="2800" dirty="0"/>
              <a:t> Organizar y limpiar el entorno </a:t>
            </a:r>
          </a:p>
          <a:p>
            <a:r>
              <a:rPr lang="es-CO" sz="2800" dirty="0"/>
              <a:t>Aumentar la eficiencia</a:t>
            </a:r>
          </a:p>
          <a:p>
            <a:r>
              <a:rPr lang="es-CO" sz="2800" dirty="0"/>
              <a:t>La satisfacción de los empleados</a:t>
            </a:r>
          </a:p>
          <a:p>
            <a:r>
              <a:rPr lang="es-CO" sz="2800" dirty="0"/>
              <a:t>La calidad del producto y </a:t>
            </a:r>
          </a:p>
          <a:p>
            <a:r>
              <a:rPr lang="es-CO" sz="2800" dirty="0"/>
              <a:t>fomentar una cultura de disciplina y mejora continua.</a:t>
            </a:r>
          </a:p>
        </p:txBody>
      </p:sp>
    </p:spTree>
    <p:extLst>
      <p:ext uri="{BB962C8B-B14F-4D97-AF65-F5344CB8AC3E}">
        <p14:creationId xmlns:p14="http://schemas.microsoft.com/office/powerpoint/2010/main" val="1002721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6979562-F26B-30D7-BC03-FE4B0ACE9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COMO IMPLEMENTAR LA MEDODOLOGIA 5S </a:t>
            </a:r>
            <a:endParaRPr lang="es-CO" b="1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C75E4D40-22CC-D155-B631-FEC8DF5E9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1930401"/>
            <a:ext cx="4185623" cy="4110962"/>
          </a:xfrm>
        </p:spPr>
        <p:txBody>
          <a:bodyPr>
            <a:normAutofit/>
          </a:bodyPr>
          <a:lstStyle/>
          <a:p>
            <a:pPr algn="just"/>
            <a:r>
              <a:rPr lang="es-CO" sz="2000" dirty="0"/>
              <a:t>Enumere y </a:t>
            </a:r>
            <a:r>
              <a:rPr lang="es-CO" sz="2000" b="1" dirty="0"/>
              <a:t>clasifique los elementos usados y no utilizados</a:t>
            </a:r>
            <a:r>
              <a:rPr lang="es-CO" sz="2000" dirty="0"/>
              <a:t> (en el equipo y en el entorno físico). </a:t>
            </a:r>
          </a:p>
          <a:p>
            <a:pPr algn="just"/>
            <a:r>
              <a:rPr lang="es-CO" sz="2000" b="1" dirty="0"/>
              <a:t>Defina los criterios de eliminación</a:t>
            </a:r>
            <a:r>
              <a:rPr lang="es-CO" sz="2000" dirty="0"/>
              <a:t>, los puntos de donación/venta y programe un esfuerzo conjunto para la eliminación. </a:t>
            </a:r>
          </a:p>
          <a:p>
            <a:pPr algn="just"/>
            <a:r>
              <a:rPr lang="es-CO" sz="2000" dirty="0"/>
              <a:t>Coloque los artículos cotidianos cerca del punto de trabajo. </a:t>
            </a:r>
            <a:br>
              <a:rPr lang="es-CO" sz="2000" dirty="0"/>
            </a:br>
            <a:endParaRPr lang="es-CO" sz="20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04E5EB18-FCC4-6C2C-2D96-21EC92BB6B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1233" y="1930401"/>
            <a:ext cx="4572000" cy="4110962"/>
          </a:xfrm>
        </p:spPr>
        <p:txBody>
          <a:bodyPr>
            <a:normAutofit/>
          </a:bodyPr>
          <a:lstStyle/>
          <a:p>
            <a:r>
              <a:rPr lang="es-CO" sz="2000" dirty="0"/>
              <a:t>Guarde los artículos de uso semanal en los casilleros cercanos. </a:t>
            </a:r>
          </a:p>
          <a:p>
            <a:r>
              <a:rPr lang="es-CO" sz="2000" dirty="0"/>
              <a:t>Acomode los artículos de uso esporádico en lugares menos accesibles, pero aún organizados. </a:t>
            </a:r>
          </a:p>
          <a:p>
            <a:r>
              <a:rPr lang="es-CO" sz="2000" dirty="0"/>
              <a:t>Incluir la limpieza como parte de la rutina diaria de inspección para detectar fallos. </a:t>
            </a:r>
            <a:br>
              <a:rPr lang="es-CO" sz="2000" dirty="0"/>
            </a:b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236999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2F078-45A7-0E21-AFDA-C8B908F32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2056F69-9B14-2B56-8B02-C99E1BEF4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/>
              <a:t>COMO IMPLEMENTAR LA MEDODOLOGIA 5S </a:t>
            </a:r>
            <a:endParaRPr lang="es-CO" b="1" dirty="0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45C984DD-243E-71FD-6C22-DA03D32BD1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1930401"/>
            <a:ext cx="4185623" cy="4110962"/>
          </a:xfrm>
        </p:spPr>
        <p:txBody>
          <a:bodyPr>
            <a:noAutofit/>
          </a:bodyPr>
          <a:lstStyle/>
          <a:p>
            <a:r>
              <a:rPr lang="es-CO" sz="2400" dirty="0"/>
              <a:t>Crea procedimientos, listas de verificación y formularios para evaluar la aplicación de los tres primeros sentidos. </a:t>
            </a:r>
          </a:p>
          <a:p>
            <a:r>
              <a:rPr lang="es-CO" sz="2400" dirty="0"/>
              <a:t>Asignar responsabilidades y periodicidades (semanales, quincenales, mensuales) a las tareas. </a:t>
            </a:r>
            <a:br>
              <a:rPr lang="es-CO" sz="2400" dirty="0"/>
            </a:br>
            <a:br>
              <a:rPr lang="es-CO" sz="2400" dirty="0"/>
            </a:br>
            <a:endParaRPr lang="es-CO" sz="2400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95801ED1-8659-8BDE-4B7A-F62B71B51F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1233" y="2004969"/>
            <a:ext cx="4572000" cy="4036393"/>
          </a:xfrm>
        </p:spPr>
        <p:txBody>
          <a:bodyPr>
            <a:normAutofit/>
          </a:bodyPr>
          <a:lstStyle/>
          <a:p>
            <a:r>
              <a:rPr lang="es-CO" sz="2400" dirty="0"/>
              <a:t>Realizar auditorías periódicas en cada sentido. </a:t>
            </a:r>
          </a:p>
          <a:p>
            <a:r>
              <a:rPr lang="es-CO" sz="2400" dirty="0"/>
              <a:t>Integrar el programa 5S en la cultura de la organización como una forma de vida.</a:t>
            </a:r>
            <a:br>
              <a:rPr lang="es-CO" sz="2000" dirty="0"/>
            </a:br>
            <a:endParaRPr lang="es-CO" sz="20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51A6114-9F0B-963D-72F3-9CD97E724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583" y="4240940"/>
            <a:ext cx="27813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37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D889BE5-762B-4BAC-982A-1C2A682DD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924" y="5754581"/>
            <a:ext cx="2030144" cy="49381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DC5BE4D-5140-320C-A77B-E82197772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316" y="810541"/>
            <a:ext cx="4727291" cy="551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54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9E0042-0476-0BCA-8F94-982A377C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813732"/>
            <a:ext cx="9020340" cy="704676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/>
              <a:t>CONCLUSIONES:</a:t>
            </a:r>
            <a:endParaRPr lang="es-CO" sz="4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A42618-2DF0-84AE-E43E-5F9C38975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3119" y="1887524"/>
            <a:ext cx="4655889" cy="41538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000" dirty="0"/>
              <a:t>Entornos de trabajo más productivo y agradable.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sz="2000" dirty="0"/>
              <a:t>Mejora de la calidad del producto, la seguridad de los empleados y la satisfacción de las partes interesadas.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sz="2000" dirty="0"/>
              <a:t>Experimenta una verdadera transformación, sentando una base sólida para la innovación y el crecimiento continuos. </a:t>
            </a:r>
          </a:p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56D49FF-69A0-39B1-6CB1-797D536CE9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1887523"/>
            <a:ext cx="3854528" cy="3926048"/>
          </a:xfrm>
        </p:spPr>
        <p:txBody>
          <a:bodyPr>
            <a:normAutofit lnSpcReduction="10000"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ES" sz="2000" dirty="0"/>
              <a:t>La metodología 5S puede transformar significativamente el ambiente de trabajo, promoviendo una mayor organización, limpieza, seguridad y eficiencia.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CO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s-CO" sz="2000" dirty="0"/>
              <a:t>Crear una cultura de disciplina y mejora continua que beneficie a todos los niveles de la organización. 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23277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94D0124-E13B-42E7-B317-02679E0EAE52}"/>
              </a:ext>
            </a:extLst>
          </p:cNvPr>
          <p:cNvSpPr/>
          <p:nvPr/>
        </p:nvSpPr>
        <p:spPr>
          <a:xfrm>
            <a:off x="3216536" y="2967334"/>
            <a:ext cx="44441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GRACIAS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9EE3CEB-A38B-4A92-AFFF-2E3F6A785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82" y="720763"/>
            <a:ext cx="3204085" cy="78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6461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Roj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1798</TotalTime>
  <Words>634</Words>
  <Application>Microsoft Office PowerPoint</Application>
  <PresentationFormat>Panorámica</PresentationFormat>
  <Paragraphs>48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Times New Roman</vt:lpstr>
      <vt:lpstr>Trebuchet MS</vt:lpstr>
      <vt:lpstr>Wingdings</vt:lpstr>
      <vt:lpstr>Wingdings 3</vt:lpstr>
      <vt:lpstr>Faceta</vt:lpstr>
      <vt:lpstr>Presentación de PowerPoint</vt:lpstr>
      <vt:lpstr>                     ¿Qué es la metodología 5s y cómo aplicarla en su empresa?   </vt:lpstr>
      <vt:lpstr>¿Cómo surgió el Programa?</vt:lpstr>
      <vt:lpstr>OBJETIVO DE LA METODOLOGIA 5S </vt:lpstr>
      <vt:lpstr>                          PRINCIPIOS DE LA METODOLOGIA 5S  </vt:lpstr>
      <vt:lpstr>¿Que representa cada Pilar?</vt:lpstr>
      <vt:lpstr>¿Cual es el Propósito de las 5s?</vt:lpstr>
      <vt:lpstr>COMO IMPLEMENTAR LA MEDODOLOGIA 5S </vt:lpstr>
      <vt:lpstr>COMO IMPLEMENTAR LA MEDODOLOGIA 5S </vt:lpstr>
      <vt:lpstr>Presentación de PowerPoint</vt:lpstr>
      <vt:lpstr>CONCLUSIONES: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Loteria del Tolima EICE</dc:creator>
  <cp:lastModifiedBy>seguridadysaludeneltrabajo@loteriadeltolima.com</cp:lastModifiedBy>
  <cp:revision>106</cp:revision>
  <cp:lastPrinted>2025-09-11T13:40:17Z</cp:lastPrinted>
  <dcterms:created xsi:type="dcterms:W3CDTF">2022-10-18T21:06:46Z</dcterms:created>
  <dcterms:modified xsi:type="dcterms:W3CDTF">2025-10-07T14:59:03Z</dcterms:modified>
</cp:coreProperties>
</file>